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8"/>
  </p:notesMasterIdLst>
  <p:sldIdLst>
    <p:sldId id="256" r:id="rId2"/>
    <p:sldId id="259" r:id="rId3"/>
    <p:sldId id="257" r:id="rId4"/>
    <p:sldId id="261" r:id="rId5"/>
    <p:sldId id="262" r:id="rId6"/>
    <p:sldId id="260" r:id="rId7"/>
    <p:sldId id="263" r:id="rId8"/>
    <p:sldId id="264" r:id="rId9"/>
    <p:sldId id="270" r:id="rId10"/>
    <p:sldId id="274" r:id="rId11"/>
    <p:sldId id="271" r:id="rId12"/>
    <p:sldId id="272" r:id="rId13"/>
    <p:sldId id="288" r:id="rId14"/>
    <p:sldId id="273" r:id="rId15"/>
    <p:sldId id="275" r:id="rId16"/>
    <p:sldId id="287" r:id="rId17"/>
    <p:sldId id="276" r:id="rId18"/>
    <p:sldId id="277" r:id="rId19"/>
    <p:sldId id="265" r:id="rId20"/>
    <p:sldId id="267" r:id="rId21"/>
    <p:sldId id="278" r:id="rId22"/>
    <p:sldId id="279" r:id="rId23"/>
    <p:sldId id="281" r:id="rId24"/>
    <p:sldId id="282" r:id="rId25"/>
    <p:sldId id="286" r:id="rId26"/>
    <p:sldId id="284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7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242" autoAdjust="0"/>
  </p:normalViewPr>
  <p:slideViewPr>
    <p:cSldViewPr>
      <p:cViewPr>
        <p:scale>
          <a:sx n="100" d="100"/>
          <a:sy n="100" d="100"/>
        </p:scale>
        <p:origin x="-195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50AC7B-51AB-4430-A759-45213E2E36C6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3C9E1A-5D23-42CE-94DC-3289187C9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CCB9C-251D-4366-8AB1-C71246EA73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AD3A9-6A2A-426B-829A-79F809E8030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FEE5-58AC-4030-A9DF-B6E5193952C6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7EA-3CE6-45FE-808B-88724956E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00D4-1819-4D12-BE7F-A6043CE2E475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D158-F4F6-49EE-A755-7543FA560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E3D6-ECB5-47EE-959A-A296C324112B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17DF-A011-4299-A6D5-F40A00AE9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236D-8A11-497E-8904-5BC1A83D63F1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2C55-D727-4084-BC09-BE4A36F3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C914-A189-4F5F-8DDE-C51238AA357A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5927-F436-4DE4-8560-52BA4EF2C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BB49-B413-4DC9-AECE-A87E4D788242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CDBB-5D91-4ABF-9F3F-2D89DC9B5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CD47-4CE8-4041-99E8-3A6F716F0654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13D5-0C00-43DB-8F75-F77F6AEB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4374-2BF6-46D0-A8FE-10078A7D11DE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8727-7703-4AAD-B6EC-C5B732C40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5D06-EA3C-4152-BD16-58CE33A41440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6E49-79CA-4927-B9EA-9C6A028FA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FA4D-B379-4BA0-B033-5BE38A1371AC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AFB3-7F5A-4D71-AEE4-12198893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C93E-5AD2-4120-B43D-7BEE327D4FDC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28DB-81F1-497D-A0E9-25BB73D43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E4ABE-CDCB-4760-94D7-474455134C6E}" type="datetimeFigureOut">
              <a:rPr lang="ru-RU"/>
              <a:pPr>
                <a:defRPr/>
              </a:pPr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BBD05-EC36-40D5-9C73-0F608B2EF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61" r:id="rId3"/>
    <p:sldLayoutId id="2147483958" r:id="rId4"/>
    <p:sldLayoutId id="2147483957" r:id="rId5"/>
    <p:sldLayoutId id="2147483956" r:id="rId6"/>
    <p:sldLayoutId id="2147483962" r:id="rId7"/>
    <p:sldLayoutId id="2147483963" r:id="rId8"/>
    <p:sldLayoutId id="2147483964" r:id="rId9"/>
    <p:sldLayoutId id="2147483955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1&amp;text=%D0%BA%D0%B0%D1%80%D1%82%D0%B8%D0%BD%D0%BA%D0%B8%20%D0%BF%D0%BE%20%D0%96%D0%9A%D0%A5&amp;fp=1&amp;img_url=http://www.mk.ru/upload/iblock_mk/90/54/25/b5/TEASER_PIC_SMALL__82409685.jpg&amp;pos=31&amp;uinfo=ww-1403-wh-1019-fw-1178-fh-598-pd-0.8999999761581421&amp;rpt=simag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1192213"/>
            <a:ext cx="7175500" cy="28844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 для                   граждан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Локнянский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район»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508500"/>
            <a:ext cx="6400800" cy="12239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1B4171"/>
                </a:solidFill>
                <a:latin typeface="Georgia" pitchFamily="18" charset="0"/>
              </a:rPr>
              <a:t>на 2023 год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516563"/>
            <a:ext cx="86423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Финансовым Управлением Администрации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Локнянского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71437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Как зачисляются налоги на территории Локнянского района?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2205038"/>
          <a:ext cx="8640961" cy="4302941"/>
        </p:xfrm>
        <a:graphic>
          <a:graphicData uri="http://schemas.openxmlformats.org/drawingml/2006/table">
            <a:tbl>
              <a:tblPr/>
              <a:tblGrid>
                <a:gridCol w="2950888"/>
                <a:gridCol w="1873648"/>
                <a:gridCol w="1080120"/>
                <a:gridCol w="1346271"/>
                <a:gridCol w="1390034"/>
              </a:tblGrid>
              <a:tr h="722389"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Налоги и сборы, установленные законодательством         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районный бюджет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бюджеты городского и сельских поселений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</a:tr>
              <a:tr h="487484"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Доходы от уплаты на нефтепродукты (акцизы) 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 gridSpan="3"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 нормативу  исходя из  протяженности  дорог  10%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Федеральные налоги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</a:tr>
              <a:tr h="487484"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Налог на доходы физических лиц</a:t>
                      </a:r>
                    </a:p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31% +БК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32"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Госпошлина(в зависимости от установленных полномочий)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AA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484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Единый налог на вмененный доход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Специальные налоговые режимы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7484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7484"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Местные налоги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93980"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Земельный налог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5187" marR="451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Дефицит и профицит</a:t>
            </a:r>
            <a:br>
              <a:rPr lang="ru-RU" sz="3200" smtClean="0"/>
            </a:br>
            <a:r>
              <a:rPr lang="ru-RU" sz="3200" smtClean="0"/>
              <a:t>Доходы- расходы = дефицит (профицит)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b="1" smtClean="0"/>
              <a:t>Дефицит - расходы больше доходов</a:t>
            </a:r>
            <a:endParaRPr lang="ru-RU" sz="2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smtClean="0"/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счете бюджета, взять в долг)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b="1" smtClean="0"/>
              <a:t>Профицит - доходы больше расходов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smtClean="0"/>
              <a:t>При превышении доходов над расходами принимается решение как их использовать, например, накапливать резервы, остатки средств на счете бюджета, погашать долг.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3"/>
          <p:cNvGraphicFramePr>
            <a:graphicFrameLocks noGrp="1"/>
          </p:cNvGraphicFramePr>
          <p:nvPr>
            <p:ph idx="1"/>
          </p:nvPr>
        </p:nvGraphicFramePr>
        <p:xfrm>
          <a:off x="0" y="1773238"/>
          <a:ext cx="9048750" cy="4648200"/>
        </p:xfrm>
        <a:graphic>
          <a:graphicData uri="http://schemas.openxmlformats.org/presentationml/2006/ole">
            <p:oleObj spid="_x0000_s25602" name="Диаграмма" r:id="rId4" imgW="8839200" imgH="4552851" progId="Excel.Sheet.8">
              <p:embed/>
            </p:oleObj>
          </a:graphicData>
        </a:graphic>
      </p:graphicFrame>
      <p:sp>
        <p:nvSpPr>
          <p:cNvPr id="25604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altLang="ru-RU" sz="2900" smtClean="0">
                <a:solidFill>
                  <a:schemeClr val="bg1"/>
                </a:solidFill>
                <a:latin typeface="Arial" charset="0"/>
              </a:rPr>
              <a:t>Объемы поступлений доходов бюджета МО «Локнянский район» в</a:t>
            </a:r>
            <a:r>
              <a:rPr lang="ru-RU" sz="2900" smtClean="0"/>
              <a:t> 2023 году </a:t>
            </a:r>
            <a:br>
              <a:rPr lang="ru-RU" sz="2900" smtClean="0"/>
            </a:br>
            <a:r>
              <a:rPr lang="ru-RU" sz="2900" smtClean="0"/>
              <a:t>составят </a:t>
            </a:r>
            <a:r>
              <a:rPr lang="ru-RU" smtClean="0"/>
              <a:t>185270,3 </a:t>
            </a:r>
            <a:r>
              <a:rPr lang="ru-RU" sz="2900" smtClean="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Объект 3"/>
          <p:cNvGraphicFramePr>
            <a:graphicFrameLocks noGrp="1"/>
          </p:cNvGraphicFramePr>
          <p:nvPr>
            <p:ph idx="1"/>
          </p:nvPr>
        </p:nvGraphicFramePr>
        <p:xfrm>
          <a:off x="80963" y="1562100"/>
          <a:ext cx="8839200" cy="4962525"/>
        </p:xfrm>
        <a:graphic>
          <a:graphicData uri="http://schemas.openxmlformats.org/presentationml/2006/ole">
            <p:oleObj spid="_x0000_s27650" name="Диаграмма" r:id="rId3" imgW="8839200" imgH="4962448" progId="Excel.Sheet.8">
              <p:embed/>
            </p:oleObj>
          </a:graphicData>
        </a:graphic>
      </p:graphicFrame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50825" y="333375"/>
            <a:ext cx="8424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Структура налоговых и неналоговых доходов</a:t>
            </a:r>
          </a:p>
          <a:p>
            <a:pPr algn="ctr"/>
            <a:r>
              <a:rPr lang="ru-RU"/>
              <a:t>районного бюджета на 2023 год.</a:t>
            </a:r>
          </a:p>
          <a:p>
            <a:pPr algn="ctr"/>
            <a:r>
              <a:rPr lang="ru-RU"/>
              <a:t>Сумма налоговых и неналоговых доходов составляет </a:t>
            </a:r>
          </a:p>
          <a:p>
            <a:pPr algn="ctr"/>
            <a:r>
              <a:rPr lang="ru-RU"/>
              <a:t>36601,1 тыс. руб., в том числе: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Параметры бюджета, тыс.руб.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8741" name="Group 69"/>
          <p:cNvGraphicFramePr>
            <a:graphicFrameLocks noGrp="1"/>
          </p:cNvGraphicFramePr>
          <p:nvPr/>
        </p:nvGraphicFramePr>
        <p:xfrm>
          <a:off x="3995738" y="1700213"/>
          <a:ext cx="4897437" cy="2237129"/>
        </p:xfrm>
        <a:graphic>
          <a:graphicData uri="http://schemas.openxmlformats.org/drawingml/2006/table">
            <a:tbl>
              <a:tblPr/>
              <a:tblGrid>
                <a:gridCol w="3652837"/>
                <a:gridCol w="12446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4A8A4">
                            <a:alpha val="84998"/>
                          </a:srgbClr>
                        </a:gs>
                        <a:gs pos="50000">
                          <a:srgbClr val="BDFFFF">
                            <a:alpha val="77998"/>
                          </a:srgbClr>
                        </a:gs>
                        <a:gs pos="100000">
                          <a:srgbClr val="04A8A4">
                            <a:alpha val="70998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4A8A4">
                            <a:alpha val="84998"/>
                          </a:srgbClr>
                        </a:gs>
                        <a:gs pos="50000">
                          <a:srgbClr val="BDFFFF">
                            <a:alpha val="77998"/>
                          </a:srgbClr>
                        </a:gs>
                        <a:gs pos="100000">
                          <a:srgbClr val="04A8A4">
                            <a:alpha val="70998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185270,3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36601,1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148669,2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186212,3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-942,0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2428875" y="3071813"/>
          <a:ext cx="800455" cy="342335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92165"/>
                <a:gridCol w="208290"/>
              </a:tblGrid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alpha val="8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alpha val="71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alpha val="8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alpha val="71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57235" y="1237402"/>
            <a:ext cx="215898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E37803"/>
                </a:solidFill>
                <a:effectLst>
                  <a:outerShdw blurRad="50800" dist="38100" dir="8100000" algn="tr" rotWithShape="0">
                    <a:schemeClr val="accent6">
                      <a:lumMod val="75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районного</a:t>
            </a:r>
          </a:p>
        </p:txBody>
      </p:sp>
      <p:pic>
        <p:nvPicPr>
          <p:cNvPr id="287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65250"/>
            <a:ext cx="20161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D0D0D"/>
                </a:solidFill>
              </a:rPr>
              <a:t>Объем межбюджетных трансфертов бюджета МО «Локнянский  район» </a:t>
            </a:r>
            <a:br>
              <a:rPr lang="ru-RU" sz="3200" smtClean="0">
                <a:solidFill>
                  <a:srgbClr val="0D0D0D"/>
                </a:solidFill>
              </a:rPr>
            </a:br>
            <a:r>
              <a:rPr lang="ru-RU" sz="3200" smtClean="0">
                <a:solidFill>
                  <a:srgbClr val="0D0D0D"/>
                </a:solidFill>
              </a:rPr>
              <a:t>на 2023 год</a:t>
            </a:r>
          </a:p>
        </p:txBody>
      </p:sp>
      <p:graphicFrame>
        <p:nvGraphicFramePr>
          <p:cNvPr id="29725" name="Group 29"/>
          <p:cNvGraphicFramePr>
            <a:graphicFrameLocks noGrp="1"/>
          </p:cNvGraphicFramePr>
          <p:nvPr/>
        </p:nvGraphicFramePr>
        <p:xfrm>
          <a:off x="179388" y="2636838"/>
          <a:ext cx="8712200" cy="3610587"/>
        </p:xfrm>
        <a:graphic>
          <a:graphicData uri="http://schemas.openxmlformats.org/drawingml/2006/table">
            <a:tbl>
              <a:tblPr/>
              <a:tblGrid>
                <a:gridCol w="5434012"/>
                <a:gridCol w="3278188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Сумма, тыс.руб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EED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ИТОГО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148669,2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58554,0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20579,0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64742,2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4794,0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Расходы бюджета МО «Локнянский район» по разделам на 2023 год</a:t>
            </a:r>
          </a:p>
        </p:txBody>
      </p:sp>
      <p:graphicFrame>
        <p:nvGraphicFramePr>
          <p:cNvPr id="30780" name="Group 60"/>
          <p:cNvGraphicFramePr>
            <a:graphicFrameLocks noGrp="1"/>
          </p:cNvGraphicFramePr>
          <p:nvPr/>
        </p:nvGraphicFramePr>
        <p:xfrm>
          <a:off x="250825" y="2565400"/>
          <a:ext cx="8667750" cy="3705225"/>
        </p:xfrm>
        <a:graphic>
          <a:graphicData uri="http://schemas.openxmlformats.org/drawingml/2006/table">
            <a:tbl>
              <a:tblPr/>
              <a:tblGrid>
                <a:gridCol w="6697663"/>
                <a:gridCol w="1970087"/>
              </a:tblGrid>
              <a:tr h="38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 БЮДЖЕТА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Сумма, тыс.руб.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28659,8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622,0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2274,0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19089,0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3384,0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106139,8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12917,0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6173,2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647,1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1,5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6 305,0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186 212,3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Объект 5"/>
          <p:cNvSpPr>
            <a:spLocks noGrp="1"/>
          </p:cNvSpPr>
          <p:nvPr>
            <p:ph idx="1"/>
          </p:nvPr>
        </p:nvSpPr>
        <p:spPr>
          <a:xfrm>
            <a:off x="179388" y="1322388"/>
            <a:ext cx="8353425" cy="5202237"/>
          </a:xfrm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eaLnBrk="1" hangingPunct="1"/>
            <a:r>
              <a:rPr lang="ru-RU" sz="2800" smtClean="0"/>
              <a:t>Расходы бюджета МО «Локнянский район» по разделам на 2023 год</a:t>
            </a:r>
          </a:p>
        </p:txBody>
      </p:sp>
      <p:graphicFrame>
        <p:nvGraphicFramePr>
          <p:cNvPr id="31748" name="Диаграмма 4"/>
          <p:cNvGraphicFramePr>
            <a:graphicFrameLocks/>
          </p:cNvGraphicFramePr>
          <p:nvPr/>
        </p:nvGraphicFramePr>
        <p:xfrm>
          <a:off x="0" y="1268413"/>
          <a:ext cx="8748713" cy="5314950"/>
        </p:xfrm>
        <a:graphic>
          <a:graphicData uri="http://schemas.openxmlformats.org/presentationml/2006/ole">
            <p:oleObj spid="_x0000_s31748" name="Диаграмма" r:id="rId4" imgW="8515249" imgH="525775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2700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</a:t>
            </a:r>
            <a:r>
              <a:rPr lang="ru-RU" altLang="en-US" sz="2700" dirty="0" smtClean="0">
                <a:latin typeface="Times New Roman" pitchFamily="18" charset="0"/>
                <a:cs typeface="Times New Roman" pitchFamily="18" charset="0"/>
              </a:rPr>
              <a:t>районный </a:t>
            </a:r>
            <a:r>
              <a:rPr lang="ru-RU" altLang="en-US" sz="2700" dirty="0">
                <a:latin typeface="Times New Roman" pitchFamily="18" charset="0"/>
                <a:cs typeface="Times New Roman" pitchFamily="18" charset="0"/>
              </a:rPr>
              <a:t>бюджет формируется через реализацию </a:t>
            </a:r>
            <a:r>
              <a:rPr lang="ru-RU" altLang="en-US" sz="2700" dirty="0" smtClean="0">
                <a:latin typeface="Times New Roman" pitchFamily="18" charset="0"/>
                <a:cs typeface="Times New Roman" pitchFamily="18" charset="0"/>
              </a:rPr>
              <a:t>8 муниципальных программ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1557338"/>
            <a:ext cx="77041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6525" algn="ctr" eaLnBrk="0" hangingPunct="0">
              <a:spcBef>
                <a:spcPct val="20000"/>
              </a:spcBef>
              <a:buSzPct val="65000"/>
              <a:defRPr/>
            </a:pP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charset="-122"/>
                <a:cs typeface="+mn-cs"/>
              </a:rPr>
              <a:t>Зачем формировать и исполнять</a:t>
            </a:r>
            <a:r>
              <a:rPr lang="ru-RU" altLang="en-US" b="1" dirty="0">
                <a:solidFill>
                  <a:srgbClr val="FFFFFF"/>
                </a:solidFill>
                <a:latin typeface="Calibri" pitchFamily="34" charset="0"/>
                <a:ea typeface="SimSun" charset="-122"/>
                <a:cs typeface="+mn-cs"/>
              </a:rPr>
              <a:t> </a:t>
            </a: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charset="-122"/>
                <a:cs typeface="+mn-cs"/>
              </a:rPr>
              <a:t>бюджет по программам?</a:t>
            </a: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250825" y="4791075"/>
            <a:ext cx="878522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36525" algn="just" eaLnBrk="0" hangingPunct="0">
              <a:spcBef>
                <a:spcPct val="20000"/>
              </a:spcBef>
              <a:buSzPct val="65000"/>
            </a:pPr>
            <a:r>
              <a:rPr lang="ru-RU" altLang="en-US" sz="1400" b="1">
                <a:latin typeface="Georgia" pitchFamily="18" charset="0"/>
                <a:ea typeface="SimSun" pitchFamily="2" charset="-122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pPr indent="136525" algn="just" eaLnBrk="0" hangingPunct="0">
              <a:spcBef>
                <a:spcPct val="20000"/>
              </a:spcBef>
              <a:buSzPct val="65000"/>
            </a:pPr>
            <a:r>
              <a:rPr lang="ru-RU" altLang="en-US" sz="1400" b="1">
                <a:latin typeface="Georgia" pitchFamily="18" charset="0"/>
                <a:ea typeface="SimSun" pitchFamily="2" charset="-122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2944813"/>
            <a:ext cx="154622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9038" y="3068638"/>
            <a:ext cx="1681162" cy="385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59038" y="2349500"/>
            <a:ext cx="1681162" cy="3587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1100" y="3805238"/>
            <a:ext cx="1739900" cy="415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3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49763" y="2082800"/>
            <a:ext cx="627062" cy="6254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05450" y="2932113"/>
            <a:ext cx="650875" cy="6413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4421188" y="3730625"/>
            <a:ext cx="655637" cy="635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5480050" y="2074863"/>
            <a:ext cx="650875" cy="6413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5480050" y="3757613"/>
            <a:ext cx="676275" cy="635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4421188" y="2913063"/>
            <a:ext cx="655637" cy="660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6473825" y="2082800"/>
            <a:ext cx="619125" cy="6254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67475" y="2944813"/>
            <a:ext cx="625475" cy="6286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6467475" y="3730625"/>
            <a:ext cx="625475" cy="635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7302500" y="2082800"/>
            <a:ext cx="300038" cy="2395538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27938" y="2054225"/>
            <a:ext cx="1290637" cy="2378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Показатели эффективности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006600" y="3859213"/>
            <a:ext cx="444500" cy="1063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835150" y="2636838"/>
            <a:ext cx="623888" cy="27622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8" idx="1"/>
          </p:cNvCxnSpPr>
          <p:nvPr/>
        </p:nvCxnSpPr>
        <p:spPr>
          <a:xfrm flipV="1">
            <a:off x="2014538" y="3262313"/>
            <a:ext cx="444500" cy="381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191000" y="2528888"/>
            <a:ext cx="258763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6" idx="2"/>
          </p:cNvCxnSpPr>
          <p:nvPr/>
        </p:nvCxnSpPr>
        <p:spPr>
          <a:xfrm>
            <a:off x="4140200" y="3243263"/>
            <a:ext cx="280988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3"/>
          </p:cNvCxnSpPr>
          <p:nvPr/>
        </p:nvCxnSpPr>
        <p:spPr>
          <a:xfrm flipV="1">
            <a:off x="4191000" y="4000500"/>
            <a:ext cx="230188" cy="127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076825" y="2528888"/>
            <a:ext cx="403225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175375" y="2528888"/>
            <a:ext cx="29210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6" idx="6"/>
            <a:endCxn id="12" idx="2"/>
          </p:cNvCxnSpPr>
          <p:nvPr/>
        </p:nvCxnSpPr>
        <p:spPr>
          <a:xfrm>
            <a:off x="5076825" y="3243263"/>
            <a:ext cx="428625" cy="952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076825" y="4032250"/>
            <a:ext cx="403225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2" idx="6"/>
            <a:endCxn id="18" idx="2"/>
          </p:cNvCxnSpPr>
          <p:nvPr/>
        </p:nvCxnSpPr>
        <p:spPr>
          <a:xfrm>
            <a:off x="6156325" y="3252788"/>
            <a:ext cx="311150" cy="63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5" idx="6"/>
          </p:cNvCxnSpPr>
          <p:nvPr/>
        </p:nvCxnSpPr>
        <p:spPr>
          <a:xfrm>
            <a:off x="6156325" y="4075113"/>
            <a:ext cx="311150" cy="317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z="3600" smtClean="0"/>
              <a:t>Расходы на реализацию муниципальных программ на 2023 год</a:t>
            </a:r>
          </a:p>
        </p:txBody>
      </p:sp>
      <p:graphicFrame>
        <p:nvGraphicFramePr>
          <p:cNvPr id="34856" name="Group 40"/>
          <p:cNvGraphicFramePr>
            <a:graphicFrameLocks noGrp="1"/>
          </p:cNvGraphicFramePr>
          <p:nvPr/>
        </p:nvGraphicFramePr>
        <p:xfrm>
          <a:off x="179388" y="1628775"/>
          <a:ext cx="8712200" cy="4969511"/>
        </p:xfrm>
        <a:graphic>
          <a:graphicData uri="http://schemas.openxmlformats.org/drawingml/2006/table">
            <a:tbl>
              <a:tblPr/>
              <a:tblGrid>
                <a:gridCol w="576262"/>
                <a:gridCol w="5111750"/>
                <a:gridCol w="1512888"/>
                <a:gridCol w="1511300"/>
              </a:tblGrid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№ 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          Наименование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% в общем объеме расходов районного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Расходы районного бюджета  в 2023 году составят тыс.руб., в том числе на выполнение муниципальных программ 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100,0%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«Развитие образования, молодежной политики и физической культуры и спорта в муниципальном образовании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106325,2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55,7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«Развитие культуры в муниципальном образовании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13360,0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«Содействие экономическому развитию и инвестиционной привлекательности муниципального образования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312,2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«Обеспечение безопасности граждан на территории муниципального образования «Локнянский район» на 2016- 2022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2110,0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Уважаемые граждане </a:t>
            </a:r>
            <a:r>
              <a:rPr lang="ru-RU" dirty="0" err="1" smtClean="0"/>
              <a:t>Локнянского</a:t>
            </a:r>
            <a:r>
              <a:rPr lang="ru-RU" dirty="0" smtClean="0"/>
              <a:t> района!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924175"/>
            <a:ext cx="8785225" cy="339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» познакомит вас с положениями основного финансового документа – бюджета муниципального образования «Локнянский район» Псковской области на предстоящий 2023 год.</a:t>
            </a:r>
          </a:p>
          <a:p>
            <a:pPr>
              <a:defRPr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бюджет затрагивает интересы каждого жителя Локнянского района. Мы постарались в доступной и понятной форме для граждан, показать основные показатели бюджета муниципального образования «Локнянский район».</a:t>
            </a:r>
          </a:p>
          <a:p>
            <a:pPr>
              <a:defRPr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Локнянском районе.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68760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368425"/>
          </a:xfrm>
        </p:spPr>
        <p:txBody>
          <a:bodyPr/>
          <a:lstStyle/>
          <a:p>
            <a:pPr eaLnBrk="1" hangingPunct="1"/>
            <a:r>
              <a:rPr lang="ru-RU" sz="4000" smtClean="0"/>
              <a:t>Расходы на реализацию муниципальных программ на 2023 год</a:t>
            </a:r>
          </a:p>
        </p:txBody>
      </p:sp>
      <p:graphicFrame>
        <p:nvGraphicFramePr>
          <p:cNvPr id="35881" name="Group 41"/>
          <p:cNvGraphicFramePr>
            <a:graphicFrameLocks noGrp="1"/>
          </p:cNvGraphicFramePr>
          <p:nvPr/>
        </p:nvGraphicFramePr>
        <p:xfrm>
          <a:off x="250825" y="1500188"/>
          <a:ext cx="8712200" cy="4954590"/>
        </p:xfrm>
        <a:graphic>
          <a:graphicData uri="http://schemas.openxmlformats.org/drawingml/2006/table">
            <a:tbl>
              <a:tblPr/>
              <a:tblGrid>
                <a:gridCol w="723900"/>
                <a:gridCol w="5005388"/>
                <a:gridCol w="1471612"/>
                <a:gridCol w="1511300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№ 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          Наименование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% в общем объеме расходов районного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«Комплексное развитие коммунальной инфраструктуры и благоустройства муниципального образования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4533,0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«Развитие транспортного обслуживания населения на территории муниципального образования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17540,0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«Управление и обеспечение деятельности администрации муниципального образования, создание условий для эффективного управления муниципальными финансами и муниципальным долгом муниципального образования 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40227,9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21,9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Непрограммные направления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1804,0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43" name="Group 79"/>
          <p:cNvGraphicFramePr>
            <a:graphicFrameLocks noGrp="1"/>
          </p:cNvGraphicFramePr>
          <p:nvPr>
            <p:ph idx="1"/>
          </p:nvPr>
        </p:nvGraphicFramePr>
        <p:xfrm>
          <a:off x="5651500" y="2935288"/>
          <a:ext cx="3168650" cy="4410077"/>
        </p:xfrm>
        <a:graphic>
          <a:graphicData uri="http://schemas.openxmlformats.org/drawingml/2006/table">
            <a:tbl>
              <a:tblPr/>
              <a:tblGrid>
                <a:gridCol w="1655763"/>
                <a:gridCol w="936625"/>
                <a:gridCol w="576262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  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Дошкольное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Общее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67831,8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Молодёжная политика и оздоровление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Другие вопросы в сфере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Дополнительное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36938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z="1600" smtClean="0"/>
              <a:t>                                      Расходы бюджета МО « Локнянский район» на образование в 2023 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500" y="1643063"/>
            <a:ext cx="600075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системе образования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Локнянского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района функционирует: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-1 учреждение дошкольного образования ( с 2 филиалами),         2 учреждения общего образования (с 3 филиалами), 2 учреждения дополнительного образования.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6902" name="Диаграмма 3"/>
          <p:cNvGraphicFramePr>
            <a:graphicFrameLocks/>
          </p:cNvGraphicFramePr>
          <p:nvPr/>
        </p:nvGraphicFramePr>
        <p:xfrm>
          <a:off x="2360613" y="2873375"/>
          <a:ext cx="3244850" cy="3919538"/>
        </p:xfrm>
        <a:graphic>
          <a:graphicData uri="http://schemas.openxmlformats.org/presentationml/2006/ole">
            <p:oleObj spid="_x0000_s36902" r:id="rId3" imgW="3249450" imgH="3920068" progId="Excel.Sheet.8">
              <p:embed/>
            </p:oleObj>
          </a:graphicData>
        </a:graphic>
      </p:graphicFrame>
      <p:pic>
        <p:nvPicPr>
          <p:cNvPr id="36940" name="Picture 2" descr="97537082280C7C2F9BEA2F64BD206F00&amp;title=Scho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000250"/>
            <a:ext cx="20716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41" name="Рисунок 6" descr="C:\Users\SASH\Desktop\image_image_1010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50043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42" name="Рисунок 7" descr="C:\Users\SASH\Desktop\главный вход на территорию д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5214938"/>
            <a:ext cx="20716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 descr="библиот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44875" y="4868863"/>
            <a:ext cx="1627188" cy="1584325"/>
          </a:xfrm>
        </p:spPr>
      </p:pic>
      <p:sp>
        <p:nvSpPr>
          <p:cNvPr id="3789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Расходы на культуру в 2023 году-12917,0 тыс.руб.</a:t>
            </a:r>
            <a:br>
              <a:rPr lang="ru-RU" sz="2400" dirty="0" smtClean="0"/>
            </a:br>
            <a:r>
              <a:rPr lang="ru-RU" sz="2000" dirty="0" smtClean="0">
                <a:solidFill>
                  <a:srgbClr val="1B4171"/>
                </a:solidFill>
              </a:rPr>
              <a:t>Оказание услуг в этой сфере осуществляет сеть учреждений культуры, которая включает 7 клубных учреждений, 1 центральной районной библиотеки, 1 детской библиотеки, 6 сельских библиотек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813" y="3571875"/>
            <a:ext cx="4113212" cy="11890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1B4171"/>
                </a:solidFill>
                <a:cs typeface="Arial" charset="0"/>
              </a:rPr>
              <a:t>Развитие библиотечного дела –5556,0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6688" y="4076700"/>
            <a:ext cx="2376487" cy="23764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1B4171"/>
                </a:solidFill>
                <a:cs typeface="Arial" charset="0"/>
              </a:rPr>
              <a:t>Развитие системы культурно- досугового обслуживания населения- 7361,0 тыс.руб.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6430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8" descr="C:\Users\SASH\Downloads\Крестиловский СД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072063"/>
            <a:ext cx="1785938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7" descr="http://cs608121.vk.me/v608121843/17a1/FTS8wdHs41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1857375"/>
            <a:ext cx="2152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420938"/>
            <a:ext cx="8642350" cy="41036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>
                <a:solidFill>
                  <a:srgbClr val="0D0D0D"/>
                </a:solidFill>
                <a:latin typeface="Constantia" pitchFamily="18" charset="0"/>
              </a:rPr>
              <a:t>Доходы дорожного фонда: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300" b="1" smtClean="0">
                <a:latin typeface="Constantia" pitchFamily="18" charset="0"/>
                <a:cs typeface="Times New Roman" pitchFamily="18" charset="0"/>
              </a:rPr>
              <a:t>1. Акцизы на автомобильный бензин, прямогонный бензин, дизельное топливо, моторные масла для дизельных и карбюраторных двигателей, производимые на территории РФ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300" b="1" smtClean="0">
                <a:latin typeface="Constantia" pitchFamily="18" charset="0"/>
                <a:cs typeface="Times New Roman" pitchFamily="18" charset="0"/>
              </a:rPr>
              <a:t>2. Прочие безвозмездные поступления</a:t>
            </a:r>
            <a:endParaRPr lang="ru-RU" altLang="en-US" sz="1300" b="1" smtClean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300" b="1" smtClean="0">
                <a:latin typeface="Constantia" pitchFamily="18" charset="0"/>
                <a:cs typeface="Times New Roman" pitchFamily="18" charset="0"/>
              </a:rPr>
              <a:t>3. Субсидия местным бюджетам из областного бюджета на содержание и ремонт автомобильных дорог общего пользования местного значения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300" b="1" smtClean="0">
                <a:latin typeface="Constantia" pitchFamily="18" charset="0"/>
              </a:rPr>
              <a:t>4. Денежные взыскания (штрафы) за несоблюдение требований законодательства РФ об автомобильных дорогах и о дорожной деятельности, устанавливающего правила перевозки крупногабаритных и тяжеловесных грузов по автомобильным дорогам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300" b="1" smtClean="0">
                <a:latin typeface="Constantia" pitchFamily="18" charset="0"/>
              </a:rPr>
              <a:t>5. Денежные средства, поступающие в бюджет от уплаты неустоек, от возмещения убытков муниципального заказчика, взысканных в установленном порядке в связи с нарушением исполнителем условий муниципального контракта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2000" b="1" smtClean="0">
                <a:solidFill>
                  <a:srgbClr val="0D0D0D"/>
                </a:solidFill>
                <a:latin typeface="Constantia" pitchFamily="18" charset="0"/>
              </a:rPr>
              <a:t>Расходы дорожного фонда на 2023 год</a:t>
            </a:r>
            <a:r>
              <a:rPr lang="ru-RU" altLang="en-US" sz="2000" smtClean="0">
                <a:solidFill>
                  <a:srgbClr val="0D0D0D"/>
                </a:solidFill>
                <a:latin typeface="Constantia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b="1" smtClean="0">
                <a:latin typeface="Constantia" pitchFamily="18" charset="0"/>
              </a:rPr>
              <a:t>Содержание и ремонт автомобильных дорог общего пользования местного значения и искусственных сооружений на них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400" b="1" smtClean="0">
                <a:latin typeface="Constantia" pitchFamily="18" charset="0"/>
              </a:rPr>
              <a:t>Осуществление дорожной деятельности, а также на капитальный ремонт и ремонт дворовых территорий многоквартирных домов, проездов к дворовым территориям многоквартирных домов населенных пунктов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200" smtClean="0"/>
          </a:p>
        </p:txBody>
      </p:sp>
      <p:sp>
        <p:nvSpPr>
          <p:cNvPr id="38915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pPr eaLnBrk="1" hangingPunct="1"/>
            <a:r>
              <a:rPr lang="ru-RU" sz="3200" smtClean="0"/>
              <a:t>Дорожное хозяйство( дорожные фонды)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8038" y="1268413"/>
            <a:ext cx="5545137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Общая протяженность дорог общего пользования местного значения в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Локнянском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районе- 298,9    км.</a:t>
            </a:r>
          </a:p>
        </p:txBody>
      </p:sp>
      <p:pic>
        <p:nvPicPr>
          <p:cNvPr id="5" name="Рисунок 85" descr="http://im4-tub-ru.yandex.net/i?id=93901400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1"/>
          <p:cNvSpPr>
            <a:spLocks noGrp="1"/>
          </p:cNvSpPr>
          <p:nvPr>
            <p:ph idx="1"/>
          </p:nvPr>
        </p:nvSpPr>
        <p:spPr>
          <a:xfrm>
            <a:off x="0" y="1916113"/>
            <a:ext cx="8785225" cy="45529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9939" name="Рисунок 24" descr="http://im2-tub-ru.yandex.net/i?id=251523310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341438"/>
            <a:ext cx="1765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062163"/>
            <a:ext cx="4826000" cy="1366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Жилищное хозяйство  -   1190,0 тыс.руб.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Коммунальное хозяйство- 1671,0 тыс.руб.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Благоустройство  - 523,0тыс.руб.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6600" y="3789363"/>
            <a:ext cx="5616575" cy="2808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На развитие жилищно-коммунального хозяйства на 2023 год предусмотрено 3384,0 тыс.руб., из них: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Из областного бюджета 220,0 тыс.руб.,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cs typeface="Arial" charset="0"/>
              </a:rPr>
              <a:t> </a:t>
            </a:r>
            <a:endParaRPr lang="ru-RU" sz="160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468313" y="333375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Развитие жилищно-коммунального</a:t>
            </a:r>
          </a:p>
          <a:p>
            <a:pPr algn="ctr"/>
            <a:r>
              <a:rPr lang="ru-RU" sz="3200"/>
              <a:t>хозяйства на 2023 год (тыс.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0436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Финансовая помощь бюджетам поселений в 2023 году составит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6305,0 тыс.руб.</a:t>
            </a:r>
            <a:endParaRPr lang="ru-RU" smtClean="0"/>
          </a:p>
        </p:txBody>
      </p:sp>
      <p:pic>
        <p:nvPicPr>
          <p:cNvPr id="40963" name="Рисунок 2" descr="финпомощ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765175"/>
            <a:ext cx="32400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7772400" cy="3168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  <a:b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Финансовым Управлением Администрации  </a:t>
            </a:r>
            <a:r>
              <a:rPr lang="ru-RU" alt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Локнянского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района</a:t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случае изменения параметров бюджета в течение года производится его корректировка в соответствии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с Бюджетным Кодексом Российской Федерации и 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Положением </a:t>
            </a:r>
            <a:b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«О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бюджетном процессе в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МО «</a:t>
            </a:r>
            <a:r>
              <a:rPr lang="ru-RU" altLang="ru-RU" sz="1600" kern="0" dirty="0" err="1" smtClean="0">
                <a:solidFill>
                  <a:schemeClr val="accent2">
                    <a:lumMod val="50000"/>
                  </a:schemeClr>
                </a:solidFill>
              </a:rPr>
              <a:t>Локнянский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 район», утверждённым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решением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Собрания депутатов </a:t>
            </a:r>
            <a:r>
              <a:rPr lang="ru-RU" altLang="ru-RU" sz="1600" kern="0" dirty="0" err="1" smtClean="0">
                <a:solidFill>
                  <a:schemeClr val="accent2">
                    <a:lumMod val="50000"/>
                  </a:schemeClr>
                </a:solidFill>
              </a:rPr>
              <a:t>Локнянского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 района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Информацию</a:t>
            </a:r>
            <a:r>
              <a:rPr lang="ru-RU" altLang="ru-RU" sz="1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о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бюджете можно получить на официальном сайте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МО «</a:t>
            </a:r>
            <a:r>
              <a:rPr lang="ru-RU" altLang="ru-RU" sz="1800" b="1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Локнянский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район»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адресу: </a:t>
            </a:r>
            <a:r>
              <a:rPr lang="en-US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http</a:t>
            </a:r>
            <a:r>
              <a:rPr lang="en-US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://http://loknja.reg60.ru/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Compact" pitchFamily="34" charset="0"/>
              </a:rPr>
              <a:t/>
            </a:r>
            <a:b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Compact" pitchFamily="34" charset="0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620713"/>
            <a:ext cx="8785225" cy="720725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205038"/>
            <a:ext cx="8785225" cy="237648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sz="2600" dirty="0">
                <a:solidFill>
                  <a:srgbClr val="343437"/>
                </a:solidFill>
                <a:latin typeface="Constantia" pitchFamily="18" charset="0"/>
              </a:rPr>
              <a:t>Каждый житель </a:t>
            </a:r>
            <a:r>
              <a:rPr lang="ru-RU" altLang="ru-RU" sz="2600" dirty="0" err="1" smtClean="0">
                <a:solidFill>
                  <a:srgbClr val="343437"/>
                </a:solidFill>
                <a:latin typeface="Constantia" pitchFamily="18" charset="0"/>
              </a:rPr>
              <a:t>Локнянского</a:t>
            </a:r>
            <a:r>
              <a:rPr lang="ru-RU" altLang="ru-RU" sz="2600" dirty="0" smtClean="0">
                <a:solidFill>
                  <a:srgbClr val="343437"/>
                </a:solidFill>
                <a:latin typeface="Constantia" pitchFamily="18" charset="0"/>
              </a:rPr>
              <a:t>  района является </a:t>
            </a:r>
            <a:r>
              <a:rPr lang="ru-RU" altLang="ru-RU" sz="2600" dirty="0">
                <a:solidFill>
                  <a:srgbClr val="343437"/>
                </a:solidFill>
                <a:latin typeface="Constantia" pitchFamily="18" charset="0"/>
              </a:rPr>
              <a:t>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0800000" flipV="1">
            <a:off x="250825" y="333375"/>
            <a:ext cx="864235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343437"/>
                </a:solidFill>
                <a:latin typeface="Constantia" pitchFamily="18" charset="0"/>
                <a:cs typeface="+mn-cs"/>
              </a:rPr>
              <a:t>БЮДЖЕТ – ЭТО ПЛАН ДОХОДОВ И РАСХОДОВ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313" y="4652963"/>
            <a:ext cx="8266112" cy="163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343437"/>
                </a:solidFill>
                <a:latin typeface="Constantia" pitchFamily="18" charset="0"/>
                <a:cs typeface="+mn-cs"/>
              </a:rPr>
              <a:t>*Граждане и как налогоплательщики, и как потребители общественных услуг, должны быть уверены в том, что передаваемые ими в распоряжение государства средства,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500" y="476250"/>
            <a:ext cx="4248150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БЮДЖЕТНАЯ СИСТЕМА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3225" y="1125538"/>
            <a:ext cx="8569325" cy="92233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</a:t>
            </a:r>
            <a:r>
              <a:rPr lang="ru-RU" sz="16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ЭТО</a:t>
            </a: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2100263"/>
            <a:ext cx="7129462" cy="53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</a:t>
            </a:r>
            <a:r>
              <a:rPr lang="ru-RU" sz="2000" dirty="0"/>
              <a:t>ЮДЖЕТНАЯ СИСТЕМА </a:t>
            </a:r>
            <a:r>
              <a:rPr lang="ru-RU" sz="2400" dirty="0"/>
              <a:t>Р</a:t>
            </a:r>
            <a:r>
              <a:rPr lang="ru-RU" sz="2000" dirty="0"/>
              <a:t>ОССИЙСКОЙ </a:t>
            </a:r>
            <a:r>
              <a:rPr lang="ru-RU" sz="2400" dirty="0"/>
              <a:t>Ф</a:t>
            </a:r>
            <a:r>
              <a:rPr lang="ru-RU" sz="2000" dirty="0"/>
              <a:t>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225" y="3717925"/>
            <a:ext cx="1792288" cy="100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Федеральный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375" y="3748088"/>
            <a:ext cx="1968500" cy="976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субъектов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688" y="3765550"/>
            <a:ext cx="1965325" cy="96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Местные бюджеты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258888" y="2697163"/>
            <a:ext cx="485775" cy="9779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78325" y="2740025"/>
            <a:ext cx="484188" cy="9779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56463" y="2725738"/>
            <a:ext cx="485775" cy="97948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475" y="5253038"/>
            <a:ext cx="2255838" cy="1344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государственных внебюджетных фондов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2138" y="5229225"/>
            <a:ext cx="22320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территориальных государственных внебюджетных фондов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97650" y="5816600"/>
            <a:ext cx="17907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округов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30863" y="4848225"/>
            <a:ext cx="1346200" cy="107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</a:t>
            </a:r>
            <a:r>
              <a:rPr lang="ru-RU" sz="1600" dirty="0"/>
              <a:t>муниципальных </a:t>
            </a:r>
            <a:r>
              <a:rPr lang="ru-RU" dirty="0"/>
              <a:t>районов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29550" y="4911725"/>
            <a:ext cx="1304925" cy="101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поселений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195513" y="2697163"/>
            <a:ext cx="484187" cy="253206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170238" y="2697163"/>
            <a:ext cx="484187" cy="25019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164388" y="4848225"/>
            <a:ext cx="484187" cy="9779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489950" y="4256088"/>
            <a:ext cx="644525" cy="690562"/>
          </a:xfrm>
          <a:prstGeom prst="curved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5764213" y="4256088"/>
            <a:ext cx="730250" cy="622300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1125538"/>
            <a:ext cx="6769100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Бюджетная система Псковской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565400"/>
            <a:ext cx="2305050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Областной 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2138" y="2565400"/>
            <a:ext cx="2808287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6013" y="2593975"/>
            <a:ext cx="2376487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Местные бюджеты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150" y="4837113"/>
            <a:ext cx="180022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муниципальных районов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10425" y="4837113"/>
            <a:ext cx="180022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поселений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6950" y="5281613"/>
            <a:ext cx="18002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городских поселений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59325" y="5276850"/>
            <a:ext cx="18891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городских округов</a:t>
            </a:r>
          </a:p>
        </p:txBody>
      </p:sp>
      <p:sp>
        <p:nvSpPr>
          <p:cNvPr id="47" name="Стрелка вниз 46"/>
          <p:cNvSpPr/>
          <p:nvPr/>
        </p:nvSpPr>
        <p:spPr>
          <a:xfrm>
            <a:off x="1485900" y="2109788"/>
            <a:ext cx="484188" cy="43338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427538" y="2093913"/>
            <a:ext cx="485775" cy="47148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7185025" y="2093913"/>
            <a:ext cx="484188" cy="47148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3880312">
            <a:off x="5167312" y="3165476"/>
            <a:ext cx="498475" cy="2901950"/>
          </a:xfrm>
          <a:prstGeom prst="downArrow">
            <a:avLst>
              <a:gd name="adj1" fmla="val 48517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2244921">
            <a:off x="6551613" y="3846513"/>
            <a:ext cx="417512" cy="1519237"/>
          </a:xfrm>
          <a:prstGeom prst="downArrow">
            <a:avLst>
              <a:gd name="adj1" fmla="val 56043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7539038" y="3875088"/>
            <a:ext cx="417512" cy="82867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4677900">
            <a:off x="4076700" y="2243138"/>
            <a:ext cx="484188" cy="409416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725" y="1448781"/>
            <a:ext cx="8712967" cy="54006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</a:t>
            </a:r>
            <a:r>
              <a:rPr lang="ru-RU" sz="2600" dirty="0" smtClean="0">
                <a:ln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Консолидированный бюджет </a:t>
            </a:r>
            <a:r>
              <a:rPr lang="ru-RU" sz="2600" dirty="0" err="1" smtClean="0">
                <a:ln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Локнянского</a:t>
            </a:r>
            <a:r>
              <a:rPr lang="ru-RU" sz="2600" dirty="0" smtClean="0">
                <a:ln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района</a:t>
            </a:r>
            <a:endParaRPr lang="ru-RU" sz="2600" dirty="0">
              <a:ln>
                <a:solidFill>
                  <a:schemeClr val="accent1">
                    <a:shade val="50000"/>
                    <a:shade val="75000"/>
                    <a:lumMod val="8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96263" cy="576263"/>
          </a:xfrm>
        </p:spPr>
        <p:txBody>
          <a:bodyPr/>
          <a:lstStyle/>
          <a:p>
            <a:pPr eaLnBrk="1" hangingPunct="1"/>
            <a:r>
              <a:rPr lang="ru-RU" sz="3600" smtClean="0"/>
              <a:t>БЮДЖЕТНАЯ СИСТЕМА </a:t>
            </a:r>
            <a:br>
              <a:rPr lang="ru-RU" sz="3600" smtClean="0"/>
            </a:br>
            <a:r>
              <a:rPr lang="ru-RU" sz="3600" smtClean="0"/>
              <a:t>ЛОКНЯНСКОГО РАЙОНА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427038" y="1357313"/>
            <a:ext cx="2879725" cy="1274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муниципального района(районный бюджет)</a:t>
            </a:r>
          </a:p>
        </p:txBody>
      </p:sp>
      <p:sp>
        <p:nvSpPr>
          <p:cNvPr id="5" name="Овал 4"/>
          <p:cNvSpPr/>
          <p:nvPr/>
        </p:nvSpPr>
        <p:spPr>
          <a:xfrm rot="10800000" flipV="1">
            <a:off x="6300788" y="3357563"/>
            <a:ext cx="2643187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муниципального образования городского поселения «</a:t>
            </a:r>
            <a:r>
              <a:rPr lang="ru-RU" dirty="0" err="1"/>
              <a:t>Локня</a:t>
            </a:r>
            <a:r>
              <a:rPr lang="ru-RU" dirty="0"/>
              <a:t>»</a:t>
            </a:r>
          </a:p>
        </p:txBody>
      </p:sp>
      <p:sp>
        <p:nvSpPr>
          <p:cNvPr id="7" name="Овал 6"/>
          <p:cNvSpPr/>
          <p:nvPr/>
        </p:nvSpPr>
        <p:spPr>
          <a:xfrm>
            <a:off x="5867400" y="1404938"/>
            <a:ext cx="2952750" cy="1274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муниципального образования «</a:t>
            </a:r>
            <a:r>
              <a:rPr lang="ru-RU" dirty="0" err="1"/>
              <a:t>Локнянский</a:t>
            </a:r>
            <a:r>
              <a:rPr lang="ru-RU" dirty="0"/>
              <a:t> район»</a:t>
            </a:r>
          </a:p>
        </p:txBody>
      </p:sp>
      <p:sp>
        <p:nvSpPr>
          <p:cNvPr id="9" name="Овал 8"/>
          <p:cNvSpPr/>
          <p:nvPr/>
        </p:nvSpPr>
        <p:spPr>
          <a:xfrm>
            <a:off x="427038" y="4405313"/>
            <a:ext cx="2992437" cy="1427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муниципального образования «</a:t>
            </a:r>
            <a:r>
              <a:rPr lang="ru-RU" dirty="0" err="1"/>
              <a:t>Самолуковская</a:t>
            </a:r>
            <a:r>
              <a:rPr lang="ru-RU" dirty="0"/>
              <a:t> волость»</a:t>
            </a:r>
          </a:p>
        </p:txBody>
      </p:sp>
      <p:sp>
        <p:nvSpPr>
          <p:cNvPr id="10" name="Овал 9"/>
          <p:cNvSpPr/>
          <p:nvPr/>
        </p:nvSpPr>
        <p:spPr>
          <a:xfrm rot="10800000" flipV="1">
            <a:off x="3429000" y="4005263"/>
            <a:ext cx="2774950" cy="158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муниципального образования «</a:t>
            </a:r>
            <a:r>
              <a:rPr lang="ru-RU" dirty="0" err="1"/>
              <a:t>Подберезинская</a:t>
            </a:r>
            <a:r>
              <a:rPr lang="ru-RU" dirty="0"/>
              <a:t>  волость»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7038" y="2781300"/>
            <a:ext cx="2879725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муниципального образования Михайловская волость»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457700" y="2954338"/>
            <a:ext cx="484188" cy="97948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436558">
            <a:off x="3517900" y="1268413"/>
            <a:ext cx="484188" cy="97948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246055">
            <a:off x="5073650" y="1296988"/>
            <a:ext cx="485775" cy="101123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699876">
            <a:off x="3370263" y="2355850"/>
            <a:ext cx="484187" cy="9779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413554">
            <a:off x="3178175" y="3659188"/>
            <a:ext cx="484188" cy="97948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8665151">
            <a:off x="5500688" y="2871788"/>
            <a:ext cx="484187" cy="97948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628775"/>
            <a:ext cx="8640763" cy="4895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8138"/>
            <a:ext cx="8218487" cy="1003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На чем основывается проект районного бюджета?</a:t>
            </a:r>
            <a:endParaRPr lang="ru-RU" sz="3600" dirty="0"/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468313" y="1557338"/>
            <a:ext cx="8424862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16296"/>
                </a:solidFill>
                <a:latin typeface="Constantia" pitchFamily="18" charset="0"/>
              </a:rPr>
              <a:t>Проект бюджета муниципального образования «Локнянский район» в 2023 году составляется и утверждается сроком на один год. </a:t>
            </a:r>
          </a:p>
          <a:p>
            <a:r>
              <a:rPr lang="ru-RU" b="1">
                <a:solidFill>
                  <a:srgbClr val="016296"/>
                </a:solidFill>
                <a:latin typeface="Constantia" pitchFamily="18" charset="0"/>
              </a:rPr>
              <a:t>    </a:t>
            </a:r>
          </a:p>
          <a:p>
            <a:r>
              <a:rPr lang="ru-RU" b="1">
                <a:solidFill>
                  <a:srgbClr val="016296"/>
                </a:solidFill>
                <a:latin typeface="Constantia" pitchFamily="18" charset="0"/>
              </a:rPr>
              <a:t>              </a:t>
            </a:r>
            <a:r>
              <a:rPr lang="ru-RU" sz="2000" b="1">
                <a:solidFill>
                  <a:srgbClr val="016296"/>
                </a:solidFill>
                <a:latin typeface="Constantia" pitchFamily="18" charset="0"/>
              </a:rPr>
              <a:t>Составление проекта районного бюджета основывается </a:t>
            </a:r>
          </a:p>
          <a:p>
            <a:endParaRPr lang="ru-RU" sz="2000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>
              <a:solidFill>
                <a:srgbClr val="016296"/>
              </a:solidFill>
              <a:latin typeface="Constantia" pitchFamily="18" charset="0"/>
            </a:endParaRPr>
          </a:p>
          <a:p>
            <a:endParaRPr lang="ru-RU">
              <a:solidFill>
                <a:srgbClr val="016296"/>
              </a:solidFill>
              <a:latin typeface="Candar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565525"/>
            <a:ext cx="1944688" cy="267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Послание Президента РФ Федеральному Собранию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413" y="3565525"/>
            <a:ext cx="2049462" cy="267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направления бюджетной политики и основные направления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9950" y="3565525"/>
            <a:ext cx="1979613" cy="267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Прогноз социально- экономического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48488" y="3554413"/>
            <a:ext cx="1944687" cy="269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331913" y="2847975"/>
            <a:ext cx="484187" cy="63817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276600" y="2847975"/>
            <a:ext cx="484188" cy="63341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427663" y="2847975"/>
            <a:ext cx="484187" cy="63341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615238" y="2838450"/>
            <a:ext cx="485775" cy="6477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39713" y="769938"/>
            <a:ext cx="8640762" cy="5832475"/>
          </a:xfrm>
        </p:spPr>
        <p:txBody>
          <a:bodyPr/>
          <a:lstStyle/>
          <a:p>
            <a:pPr algn="just" eaLnBrk="1" hangingPunct="1"/>
            <a:r>
              <a:rPr lang="ru-RU" sz="1600" b="1" smtClean="0">
                <a:solidFill>
                  <a:schemeClr val="tx1"/>
                </a:solidFill>
              </a:rPr>
              <a:t>Налог</a:t>
            </a:r>
            <a:r>
              <a:rPr lang="ru-RU" sz="1600" smtClean="0">
                <a:solidFill>
                  <a:schemeClr val="tx1"/>
                </a:solidFill>
              </a:rPr>
              <a:t> - это обязательный, индивидуально безвозмездный платеж, взимаемый в форме отчуждения денежных средств, принадлежащих организациям или физическим лицам на праве собственности, хозяйственного ведения или оперативного управления, в целях финансового обеспечения деятельности государства и муниципальных образований.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                           </a:t>
            </a:r>
            <a:r>
              <a:rPr lang="ru-RU" sz="2000" smtClean="0">
                <a:solidFill>
                  <a:srgbClr val="FF0000"/>
                </a:solidFill>
              </a:rPr>
              <a:t>Установлены налоговым кодексом Российской Федерации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424862" cy="3603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800" smtClean="0"/>
              <a:t>Федеральные, региональные и местные налоги</a:t>
            </a:r>
          </a:p>
        </p:txBody>
      </p:sp>
      <p:sp>
        <p:nvSpPr>
          <p:cNvPr id="4" name="Овал 3"/>
          <p:cNvSpPr/>
          <p:nvPr/>
        </p:nvSpPr>
        <p:spPr>
          <a:xfrm>
            <a:off x="2917825" y="1844675"/>
            <a:ext cx="3181350" cy="4016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Виды налогов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468313" y="2560638"/>
            <a:ext cx="2209800" cy="5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федеральные</a:t>
            </a:r>
          </a:p>
        </p:txBody>
      </p:sp>
      <p:sp>
        <p:nvSpPr>
          <p:cNvPr id="7" name="Овал 6"/>
          <p:cNvSpPr/>
          <p:nvPr/>
        </p:nvSpPr>
        <p:spPr>
          <a:xfrm>
            <a:off x="3062288" y="2600325"/>
            <a:ext cx="2805112" cy="4683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региональные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6415088" y="2503488"/>
            <a:ext cx="2160587" cy="5651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местные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 rot="16200000">
            <a:off x="6723063" y="1443038"/>
            <a:ext cx="566737" cy="14112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5400000">
            <a:off x="1933575" y="1587501"/>
            <a:ext cx="555625" cy="1276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65613" y="2289175"/>
            <a:ext cx="485775" cy="271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300" y="3640138"/>
            <a:ext cx="2498725" cy="3097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 обязательны к уплате на всей территории РФ,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налог на прибыль организаций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налог на доходы физических лиц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акцизы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4338" y="4005263"/>
            <a:ext cx="2913062" cy="2582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 законами субъектов РФ и обязательны к уплате на соответствующей территории субъекта РФ,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налог на имущество организаций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транспортный налог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9175" y="3644900"/>
            <a:ext cx="2794000" cy="3097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FF0000"/>
                </a:solidFill>
              </a:rPr>
              <a:t>и нормативными актами представительных органов муниципальных образований и обязательны на территории соответствующего муниципального образования,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земельный налог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налог на имущество физических лиц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140200" y="3563938"/>
            <a:ext cx="485775" cy="42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68313" y="3071813"/>
            <a:ext cx="484187" cy="49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332788" y="3073400"/>
            <a:ext cx="485775" cy="49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5663</TotalTime>
  <Words>1484</Words>
  <Application>Microsoft Office PowerPoint</Application>
  <PresentationFormat>Экран (4:3)</PresentationFormat>
  <Paragraphs>306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Волна</vt:lpstr>
      <vt:lpstr>Диаграмма</vt:lpstr>
      <vt:lpstr>Лист Microsoft Office Excel 97-2003</vt:lpstr>
      <vt:lpstr>Бюджет для                   граждан МО «Локнянский район»</vt:lpstr>
      <vt:lpstr>Уважаемые граждане Локнянского района!</vt:lpstr>
      <vt:lpstr>Слайд 3</vt:lpstr>
      <vt:lpstr>Слайд 4</vt:lpstr>
      <vt:lpstr>Слайд 5</vt:lpstr>
      <vt:lpstr>БЮДЖЕТНАЯ СИСТЕМА  ЛОКНЯНСКОГО РАЙОНА</vt:lpstr>
      <vt:lpstr>Этапы формирования бюджета</vt:lpstr>
      <vt:lpstr>На чем основывается проект районного бюджета?</vt:lpstr>
      <vt:lpstr>Налог - это обязательный, индивидуально безвозмездный платеж, взимаемый в форме отчуждения денежных средств, принадлежащих организациям или физическим лицам на праве собственности, хозяйственного ведения или оперативного управления, в целях финансового обеспечения деятельности государства и муниципальных образований.                                  Установлены налоговым кодексом Российской Федерации</vt:lpstr>
      <vt:lpstr>Как зачисляются налоги на территории Локнянского района?</vt:lpstr>
      <vt:lpstr>Дефицит и профицит Доходы- расходы = дефицит (профицит)</vt:lpstr>
      <vt:lpstr>Объемы поступлений доходов бюджета МО «Локнянский район» в 2023 году  составят 185270,3 тыс.руб.</vt:lpstr>
      <vt:lpstr>Слайд 13</vt:lpstr>
      <vt:lpstr>Параметры бюджета, тыс.руб.</vt:lpstr>
      <vt:lpstr>Объем межбюджетных трансфертов бюджета МО «Локнянский  район»  на 2023 год</vt:lpstr>
      <vt:lpstr>Расходы бюджета МО «Локнянский район» по разделам на 2023 год</vt:lpstr>
      <vt:lpstr>Расходы бюджета МО «Локнянский район» по разделам на 2023 год</vt:lpstr>
      <vt:lpstr>В целях повышения эффективности и результативности бюджетных расходов районный бюджет формируется через реализацию 8 муниципальных программ</vt:lpstr>
      <vt:lpstr>Расходы на реализацию муниципальных программ на 2023 год</vt:lpstr>
      <vt:lpstr>Расходы на реализацию муниципальных программ на 2023 год</vt:lpstr>
      <vt:lpstr>                                      Расходы бюджета МО « Локнянский район» на образование в 2023 году</vt:lpstr>
      <vt:lpstr>Расходы на культуру в 2023 году-12917,0 тыс.руб. Оказание услуг в этой сфере осуществляет сеть учреждений культуры, которая включает 7 клубных учреждений, 1 центральной районной библиотеки, 1 детской библиотеки, 6 сельских библиотек</vt:lpstr>
      <vt:lpstr>Дорожное хозяйство( дорожные фонды)</vt:lpstr>
      <vt:lpstr>Слайд 24</vt:lpstr>
      <vt:lpstr>   Финансовая помощь бюджетам поселений в 2023 году составит 6305,0 тыс.руб.</vt:lpstr>
      <vt:lpstr>«Бюджет для граждан»  Подготовлен Финансовым Управлением Администрации  Локнянского района  В случае изменения параметров бюджета в течение года производится его корректировка в соответствии с Бюджетным Кодексом Российской Федерации и  Положением  «О бюджетном процессе в МО «Локнянский район», утверждённым решением Собрания депутатов Локнянского района  Информацию о бюджете можно получить на официальном сайте  МО «Локнянский район» по адресу: http://http://loknja.reg60.ru/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                  граждан МО «Невельский район»</dc:title>
  <dc:creator>SASH</dc:creator>
  <cp:lastModifiedBy>sash</cp:lastModifiedBy>
  <cp:revision>388</cp:revision>
  <cp:lastPrinted>2015-12-15T10:01:06Z</cp:lastPrinted>
  <dcterms:modified xsi:type="dcterms:W3CDTF">2023-08-02T10:31:35Z</dcterms:modified>
</cp:coreProperties>
</file>